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52" y="-84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8/19/2011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8/19/2011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8/19/2011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8/19/2011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8/19/2011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8/19/2011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8/19/2011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8/19/2011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8/19/2011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8/19/2011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8/19/2011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pPr/>
              <a:t>8/19/2011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742920" y="3028944"/>
            <a:ext cx="8515280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dirty="0" smtClean="0">
                <a:latin typeface="Arial"/>
                <a:cs typeface="Arial"/>
              </a:rPr>
              <a:t>Techniques involved in tissue engineering</a:t>
            </a:r>
          </a:p>
          <a:p>
            <a:pPr>
              <a:lnSpc>
                <a:spcPts val="4140"/>
              </a:lnSpc>
            </a:pPr>
            <a:endParaRPr lang="en-CA" sz="3600" dirty="0"/>
          </a:p>
        </p:txBody>
      </p:sp>
      <p:sp>
        <p:nvSpPr>
          <p:cNvPr id="3" name="TextBox 3"/>
          <p:cNvSpPr txBox="1"/>
          <p:nvPr/>
        </p:nvSpPr>
        <p:spPr>
          <a:xfrm>
            <a:off x="4102100" y="5092700"/>
            <a:ext cx="59563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Mr. Viru Shah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62400" y="6997700"/>
            <a:ext cx="60960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8" smtClean="0">
                <a:solidFill>
                  <a:srgbClr val="FFFFFF"/>
                </a:solidFill>
                <a:latin typeface="Arial"/>
                <a:cs typeface="Arial"/>
              </a:rPr>
              <a:t>Tuesday, August 3</a:t>
            </a:r>
            <a:r>
              <a:rPr lang="en-CA" sz="900" smtClean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lang="en-CA" sz="1398" smtClean="0">
                <a:solidFill>
                  <a:srgbClr val="FFFFFF"/>
                </a:solidFill>
                <a:latin typeface="Arial"/>
                <a:cs typeface="Arial"/>
              </a:rPr>
              <a:t> , 2010</a:t>
            </a:r>
          </a:p>
          <a:p>
            <a:pPr>
              <a:lnSpc>
                <a:spcPts val="1610"/>
              </a:lnSpc>
            </a:pPr>
            <a:endParaRPr lang="en-CA" sz="135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2997200" y="546100"/>
            <a:ext cx="70612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FF00"/>
                </a:solidFill>
                <a:latin typeface="Times New Roman"/>
                <a:cs typeface="Times New Roman"/>
              </a:rPr>
              <a:t>Cell quantification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4700" y="1587500"/>
            <a:ext cx="4076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The   yellow   tetrazolium   MTT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4851400" y="1587500"/>
            <a:ext cx="889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(3-(4,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5753100" y="1587500"/>
            <a:ext cx="29718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5-dimethylthiazolyl-2)-2,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8737600" y="1587500"/>
            <a:ext cx="508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5-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774700" y="1892300"/>
            <a:ext cx="92837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diphenyltetrazolium bromide) is reduced by metabolically active cells, to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an insoluble purple formazan crystals. This is solubilized and quantified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by spectrophotometer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00300" y="4140200"/>
            <a:ext cx="7658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Formazan crystal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0900" y="5740400"/>
            <a:ext cx="9207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Absorbance of the converted dye is measured at a wavelength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of 570nm with background subtraction at 650nm.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10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997200" y="546100"/>
            <a:ext cx="70612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FF00"/>
                </a:solidFill>
                <a:latin typeface="Times New Roman"/>
                <a:cs typeface="Times New Roman"/>
              </a:rPr>
              <a:t>Cell quantification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0" y="1574800"/>
            <a:ext cx="92964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Determination of cell numbers using a hemocytometer. Cells are counted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after staining with Trypan Blue. Dead cells stain, living cells do not.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3810000"/>
            <a:ext cx="9055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Hemocytometer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49300" y="5715000"/>
            <a:ext cx="9309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Calculation: Average cell count per quadrant x dilution factor x 10</a:t>
            </a:r>
            <a:r>
              <a:rPr lang="en-CA" sz="1302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 = Cells/ml</a:t>
            </a:r>
          </a:p>
          <a:p>
            <a:pPr>
              <a:lnSpc>
                <a:spcPts val="2300"/>
              </a:lnSpc>
            </a:pPr>
            <a:endParaRPr lang="en-CA" sz="198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975100" y="673100"/>
            <a:ext cx="60833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DC00"/>
                </a:solidFill>
                <a:latin typeface="Times New Roman"/>
                <a:cs typeface="Times New Roman"/>
              </a:rPr>
              <a:t>Content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14500" y="1460500"/>
            <a:ext cx="8343900" cy="2590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Mammalian cell culture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Cell identification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Cell quantification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Histology</a:t>
            </a:r>
          </a:p>
          <a:p>
            <a:pPr>
              <a:lnSpc>
                <a:spcPts val="5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14500" y="4140200"/>
            <a:ext cx="8343900" cy="1244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Immunohistology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Microscopy &amp; SEM</a:t>
            </a:r>
          </a:p>
          <a:p>
            <a:pPr>
              <a:lnSpc>
                <a:spcPts val="5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12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3962400" y="571500"/>
            <a:ext cx="60960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FF00"/>
                </a:solidFill>
                <a:latin typeface="Times New Roman"/>
                <a:cs typeface="Times New Roman"/>
              </a:rPr>
              <a:t>Histology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1333500"/>
            <a:ext cx="9131300" cy="157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CA" sz="3197" smtClean="0">
                <a:solidFill>
                  <a:srgbClr val="FFFFFF"/>
                </a:solidFill>
                <a:latin typeface="Arial"/>
                <a:cs typeface="Arial"/>
              </a:rPr>
              <a:t>Histology is the study of tissue structure .</a:t>
            </a:r>
            <a:r>
              <a:rPr lang="en-CA" sz="31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197" smtClean="0">
                <a:solidFill>
                  <a:srgbClr val="000000"/>
                </a:solidFill>
                <a:latin typeface="Times New Roman"/>
              </a:rPr>
            </a:br>
            <a:r>
              <a:rPr lang="en-CA" sz="3197" smtClean="0">
                <a:solidFill>
                  <a:srgbClr val="FFFFFF"/>
                </a:solidFill>
                <a:latin typeface="Arial"/>
                <a:cs typeface="Arial"/>
              </a:rPr>
              <a:t>To examine the tissue components.</a:t>
            </a:r>
          </a:p>
          <a:p>
            <a:pPr>
              <a:lnSpc>
                <a:spcPts val="62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3644900"/>
            <a:ext cx="91313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897" smtClean="0">
                <a:solidFill>
                  <a:srgbClr val="B2B2B2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FFFFFF"/>
                </a:solidFill>
                <a:latin typeface="Arial"/>
                <a:cs typeface="Arial"/>
              </a:rPr>
              <a:t> Fixation</a:t>
            </a:r>
          </a:p>
          <a:p>
            <a:pPr>
              <a:lnSpc>
                <a:spcPts val="3680"/>
              </a:lnSpc>
            </a:pPr>
            <a:endParaRPr lang="en-CA" sz="316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100" y="4432300"/>
            <a:ext cx="91313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897" smtClean="0">
                <a:solidFill>
                  <a:srgbClr val="B2B2B2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FFFFFF"/>
                </a:solidFill>
                <a:latin typeface="Arial"/>
                <a:cs typeface="Arial"/>
              </a:rPr>
              <a:t> Sectioning</a:t>
            </a:r>
          </a:p>
          <a:p>
            <a:pPr>
              <a:lnSpc>
                <a:spcPts val="3680"/>
              </a:lnSpc>
            </a:pPr>
            <a:endParaRPr lang="en-CA" sz="317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0" y="5207000"/>
            <a:ext cx="91313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2897" smtClean="0">
                <a:solidFill>
                  <a:srgbClr val="B2B2B2"/>
                </a:solidFill>
                <a:latin typeface="Arial"/>
                <a:cs typeface="Arial"/>
              </a:rPr>
              <a:t>•</a:t>
            </a:r>
            <a:r>
              <a:rPr lang="en-CA" sz="3197" smtClean="0">
                <a:solidFill>
                  <a:srgbClr val="FFFFFF"/>
                </a:solidFill>
                <a:latin typeface="Arial"/>
                <a:cs typeface="Arial"/>
              </a:rPr>
              <a:t> Visualization</a:t>
            </a:r>
          </a:p>
          <a:p>
            <a:pPr>
              <a:lnSpc>
                <a:spcPts val="3680"/>
              </a:lnSpc>
            </a:pPr>
            <a:endParaRPr lang="en-CA" sz="317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13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3886200" y="571500"/>
            <a:ext cx="61722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FF00"/>
                </a:solidFill>
                <a:latin typeface="Times New Roman"/>
                <a:cs typeface="Times New Roman"/>
              </a:rPr>
              <a:t>Histology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1612900"/>
            <a:ext cx="9131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6599FF"/>
                </a:solidFill>
                <a:latin typeface="Arial"/>
                <a:cs typeface="Arial"/>
              </a:rPr>
              <a:t>Fixation :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2120900"/>
            <a:ext cx="91313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Prevents its decomposition; cell metabolism is stopped.  It is usually,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but not always, done before sectioning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100" y="2882900"/>
            <a:ext cx="91313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The most common fixative is Formalin, a 37% aqueous solution of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formaldehyde, which is either used on its own or in combination with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other chemicals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0" y="4521200"/>
            <a:ext cx="91313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dirty="0" smtClean="0">
                <a:solidFill>
                  <a:srgbClr val="FFFFFF"/>
                </a:solidFill>
                <a:latin typeface="Arial"/>
                <a:cs typeface="Arial"/>
              </a:rPr>
              <a:t>Formaldehyde reacts with the amino groups of proteins, and thus</a:t>
            </a:r>
            <a:r>
              <a:rPr lang="en-CA" sz="19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dirty="0" smtClean="0">
                <a:solidFill>
                  <a:srgbClr val="FFFFFF"/>
                </a:solidFill>
                <a:latin typeface="Arial"/>
                <a:cs typeface="Arial"/>
              </a:rPr>
              <a:t>preserves   the   general   structure   of   the   cell   and   extracellular</a:t>
            </a:r>
            <a:r>
              <a:rPr lang="en-CA" sz="19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dirty="0" smtClean="0">
                <a:solidFill>
                  <a:srgbClr val="FFFFFF"/>
                </a:solidFill>
                <a:latin typeface="Arial"/>
                <a:cs typeface="Arial"/>
              </a:rPr>
              <a:t>components</a:t>
            </a:r>
          </a:p>
          <a:p>
            <a:pPr>
              <a:lnSpc>
                <a:spcPts val="2400"/>
              </a:lnSpc>
            </a:pPr>
            <a:endParaRPr lang="en-CA" sz="1997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14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3822700" y="571500"/>
            <a:ext cx="62357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FF00"/>
                </a:solidFill>
                <a:latin typeface="Times New Roman"/>
                <a:cs typeface="Times New Roman"/>
              </a:rPr>
              <a:t>Histology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0900" y="1651000"/>
            <a:ext cx="9207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6599FF"/>
                </a:solidFill>
                <a:latin typeface="Arial"/>
                <a:cs typeface="Arial"/>
              </a:rPr>
              <a:t>Sectioning :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0900" y="2159000"/>
            <a:ext cx="9207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To allow a specimen to be examined, it must be thinly sliced on the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level of micrometers (1/1000th of a millimeter).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0900" y="2921000"/>
            <a:ext cx="92075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Sectioning requires a microtome. The tissue is fixed, dehydrated and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completely permeated with paraffin. It is then embedded in a paraffin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block. This block is stuck to a chuck, and then placed in a holder, which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is progressed by a rotating wheel.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15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797300" y="571500"/>
            <a:ext cx="62611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FF00"/>
                </a:solidFill>
                <a:latin typeface="Times New Roman"/>
                <a:cs typeface="Times New Roman"/>
              </a:rPr>
              <a:t>Histology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4700" y="1638300"/>
            <a:ext cx="9283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6599FF"/>
                </a:solidFill>
                <a:latin typeface="Arial"/>
                <a:cs typeface="Arial"/>
              </a:rPr>
              <a:t>Visualization :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4700" y="2146300"/>
            <a:ext cx="9283700" cy="1295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65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When observing a freshly fixed section of tissue through a microscope,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very little contrast is observed between adjacent regions of tissue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which may have vastly different composition and function. As a result,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individual cells or parts of cells are difficult or impossible to visualize.</a:t>
            </a:r>
          </a:p>
          <a:p>
            <a:pPr>
              <a:lnSpc>
                <a:spcPts val="2365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16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790700" y="2133600"/>
            <a:ext cx="8267700" cy="2590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265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Mammalian cell culture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Cell identification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Cell quantification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Histology</a:t>
            </a:r>
          </a:p>
          <a:p>
            <a:pPr>
              <a:lnSpc>
                <a:spcPts val="5265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90700" y="4800600"/>
            <a:ext cx="8267700" cy="1244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Immunohistology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Microscopy &amp; SEM</a:t>
            </a:r>
          </a:p>
          <a:p>
            <a:pPr>
              <a:lnSpc>
                <a:spcPts val="5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17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2603500" y="609600"/>
            <a:ext cx="74549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CC00"/>
                </a:solidFill>
                <a:latin typeface="Times New Roman"/>
                <a:cs typeface="Times New Roman"/>
              </a:rPr>
              <a:t>Immunocytochemistry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0900" y="1358900"/>
            <a:ext cx="9207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Immunocytochemistry is technique to detect localized protein or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molecule by using antibodies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0900" y="2159000"/>
            <a:ext cx="9207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smtClean="0">
                <a:solidFill>
                  <a:srgbClr val="3399FF"/>
                </a:solidFill>
                <a:latin typeface="Arial Bold"/>
                <a:cs typeface="Arial Bold"/>
              </a:rPr>
              <a:t>Immunocytochemistry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57300" y="2528878"/>
            <a:ext cx="4102085" cy="9120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buFont typeface="+mj-lt"/>
              <a:buAutoNum type="arabicPeriod"/>
            </a:pPr>
            <a:r>
              <a:rPr lang="en-CA" sz="1997" dirty="0" smtClean="0">
                <a:solidFill>
                  <a:srgbClr val="FFFFFF"/>
                </a:solidFill>
                <a:latin typeface="Arial"/>
                <a:cs typeface="Arial"/>
              </a:rPr>
              <a:t>Screening </a:t>
            </a:r>
            <a:r>
              <a:rPr lang="en-CA" sz="1997" dirty="0" smtClean="0">
                <a:solidFill>
                  <a:srgbClr val="FFFFFF"/>
                </a:solidFill>
                <a:latin typeface="Arial"/>
                <a:cs typeface="Arial"/>
              </a:rPr>
              <a:t>for antibody </a:t>
            </a:r>
            <a:r>
              <a:rPr lang="en-CA" sz="1997" dirty="0" smtClean="0">
                <a:solidFill>
                  <a:srgbClr val="FFFFFF"/>
                </a:solidFill>
                <a:latin typeface="Arial"/>
                <a:cs typeface="Arial"/>
              </a:rPr>
              <a:t>reactivity</a:t>
            </a:r>
          </a:p>
          <a:p>
            <a:pPr marL="457200" indent="-457200">
              <a:lnSpc>
                <a:spcPts val="2400"/>
              </a:lnSpc>
              <a:buFont typeface="+mj-lt"/>
              <a:buAutoNum type="arabicPeriod"/>
            </a:pPr>
            <a:r>
              <a:rPr lang="en-CA" sz="1997" dirty="0" smtClean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lang="en-CA" sz="1997" dirty="0" smtClean="0">
                <a:solidFill>
                  <a:srgbClr val="FFFFFF"/>
                </a:solidFill>
                <a:latin typeface="Arial"/>
                <a:cs typeface="Arial"/>
              </a:rPr>
              <a:t>investigations</a:t>
            </a:r>
          </a:p>
          <a:p>
            <a:pPr marL="457200" indent="-457200">
              <a:lnSpc>
                <a:spcPts val="2400"/>
              </a:lnSpc>
              <a:buFont typeface="+mj-lt"/>
              <a:buAutoNum type="arabicPeriod"/>
            </a:pPr>
            <a:r>
              <a:rPr lang="en-CA" sz="1997" dirty="0" smtClean="0">
                <a:solidFill>
                  <a:srgbClr val="FFFFFF"/>
                </a:solidFill>
                <a:latin typeface="Arial"/>
                <a:cs typeface="Arial"/>
              </a:rPr>
              <a:t>Diagnosis and treatment</a:t>
            </a:r>
            <a:endParaRPr lang="en-CA" sz="1997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55700" y="3898900"/>
            <a:ext cx="552875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12" b="1" dirty="0" smtClean="0">
                <a:solidFill>
                  <a:srgbClr val="990000"/>
                </a:solidFill>
                <a:latin typeface="Arial Bold"/>
                <a:cs typeface="Arial Bold"/>
              </a:rPr>
              <a:t> </a:t>
            </a:r>
            <a:r>
              <a:rPr lang="en-CA" sz="1612" b="1" dirty="0" err="1" smtClean="0">
                <a:solidFill>
                  <a:srgbClr val="990000"/>
                </a:solidFill>
                <a:latin typeface="Arial Bold"/>
                <a:cs typeface="Arial Bold"/>
              </a:rPr>
              <a:t>Immuno</a:t>
            </a:r>
            <a:r>
              <a:rPr lang="en-CA" sz="1612" b="1" dirty="0" err="1" smtClean="0">
                <a:solidFill>
                  <a:srgbClr val="FFFFFF"/>
                </a:solidFill>
                <a:latin typeface="Arial Bold"/>
                <a:cs typeface="Arial Bold"/>
              </a:rPr>
              <a:t>histology</a:t>
            </a:r>
            <a:r>
              <a:rPr lang="en-CA" sz="1612" b="1" dirty="0" smtClean="0">
                <a:solidFill>
                  <a:srgbClr val="FFFFFF"/>
                </a:solidFill>
                <a:latin typeface="Arial Bold"/>
                <a:cs typeface="Arial Bold"/>
              </a:rPr>
              <a:t> = </a:t>
            </a:r>
            <a:r>
              <a:rPr lang="en-CA" sz="1612" b="1" dirty="0" smtClean="0">
                <a:solidFill>
                  <a:srgbClr val="990000"/>
                </a:solidFill>
                <a:latin typeface="Arial Bold"/>
                <a:cs typeface="Arial Bold"/>
              </a:rPr>
              <a:t>Immuno</a:t>
            </a:r>
            <a:r>
              <a:rPr lang="en-CA" sz="1612" b="1" dirty="0" smtClean="0">
                <a:solidFill>
                  <a:srgbClr val="FFFFFF"/>
                </a:solidFill>
                <a:latin typeface="Arial Bold"/>
                <a:cs typeface="Arial Bold"/>
              </a:rPr>
              <a:t>chemistry of proteins </a:t>
            </a:r>
            <a:r>
              <a:rPr lang="en-CA" sz="1602" i="1" dirty="0" smtClean="0">
                <a:solidFill>
                  <a:srgbClr val="FFFFFF"/>
                </a:solidFill>
                <a:latin typeface="Arial Bold Italic"/>
                <a:cs typeface="Arial Bold Italic"/>
              </a:rPr>
              <a:t>in situ</a:t>
            </a:r>
          </a:p>
          <a:p>
            <a:pPr>
              <a:lnSpc>
                <a:spcPts val="1840"/>
              </a:lnSpc>
            </a:pPr>
            <a:endParaRPr lang="en-CA" sz="1598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55700" y="4673600"/>
            <a:ext cx="334707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12" b="1" dirty="0" smtClean="0">
                <a:solidFill>
                  <a:srgbClr val="990000"/>
                </a:solidFill>
                <a:latin typeface="Arial Bold"/>
                <a:cs typeface="Arial Bold"/>
              </a:rPr>
              <a:t>  </a:t>
            </a:r>
            <a:r>
              <a:rPr lang="en-CA" sz="1612" b="1" dirty="0" err="1" smtClean="0">
                <a:solidFill>
                  <a:srgbClr val="990000"/>
                </a:solidFill>
                <a:latin typeface="Arial Bold"/>
                <a:cs typeface="Arial Bold"/>
              </a:rPr>
              <a:t>Immuno</a:t>
            </a:r>
            <a:r>
              <a:rPr lang="en-CA" sz="1612" b="1" dirty="0" err="1" smtClean="0">
                <a:solidFill>
                  <a:srgbClr val="FF0000"/>
                </a:solidFill>
                <a:latin typeface="Arial Bold"/>
                <a:cs typeface="Arial Bold"/>
              </a:rPr>
              <a:t>histo</a:t>
            </a:r>
            <a:r>
              <a:rPr lang="en-CA" sz="1612" b="1" dirty="0" err="1" smtClean="0">
                <a:solidFill>
                  <a:srgbClr val="FFFFFF"/>
                </a:solidFill>
                <a:latin typeface="Arial Bold"/>
                <a:cs typeface="Arial Bold"/>
              </a:rPr>
              <a:t>chemistry</a:t>
            </a:r>
            <a:r>
              <a:rPr lang="en-CA" sz="1612" b="1" dirty="0" smtClean="0">
                <a:solidFill>
                  <a:srgbClr val="FFFFFF"/>
                </a:solidFill>
                <a:latin typeface="Arial Bold"/>
                <a:cs typeface="Arial Bold"/>
              </a:rPr>
              <a:t> =</a:t>
            </a:r>
            <a:r>
              <a:rPr lang="en-CA" sz="1612" b="1" dirty="0" smtClean="0">
                <a:solidFill>
                  <a:srgbClr val="FF0000"/>
                </a:solidFill>
                <a:latin typeface="Arial Bold"/>
                <a:cs typeface="Arial Bold"/>
              </a:rPr>
              <a:t> tissues</a:t>
            </a:r>
          </a:p>
          <a:p>
            <a:pPr>
              <a:lnSpc>
                <a:spcPts val="1840"/>
              </a:lnSpc>
            </a:pPr>
            <a:endParaRPr lang="en-CA" sz="1595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12900" y="5067300"/>
            <a:ext cx="8445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2" smtClean="0">
                <a:solidFill>
                  <a:srgbClr val="FFFFFF"/>
                </a:solidFill>
                <a:latin typeface="Arial Bold Italic"/>
                <a:cs typeface="Arial Bold Italic"/>
              </a:rPr>
              <a:t>= cells in their normal environment</a:t>
            </a:r>
          </a:p>
          <a:p>
            <a:pPr>
              <a:lnSpc>
                <a:spcPts val="184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55700" y="5854700"/>
            <a:ext cx="302486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12" b="1" dirty="0" smtClean="0">
                <a:solidFill>
                  <a:srgbClr val="990000"/>
                </a:solidFill>
                <a:latin typeface="Arial Bold"/>
                <a:cs typeface="Arial Bold"/>
              </a:rPr>
              <a:t>  </a:t>
            </a:r>
            <a:r>
              <a:rPr lang="en-CA" sz="1612" b="1" dirty="0" err="1" smtClean="0">
                <a:solidFill>
                  <a:srgbClr val="990000"/>
                </a:solidFill>
                <a:latin typeface="Arial Bold"/>
                <a:cs typeface="Arial Bold"/>
              </a:rPr>
              <a:t>Immuno</a:t>
            </a:r>
            <a:r>
              <a:rPr lang="en-CA" sz="1612" b="1" dirty="0" err="1" smtClean="0">
                <a:solidFill>
                  <a:srgbClr val="FF0000"/>
                </a:solidFill>
                <a:latin typeface="Arial Bold"/>
                <a:cs typeface="Arial Bold"/>
              </a:rPr>
              <a:t>cyto</a:t>
            </a:r>
            <a:r>
              <a:rPr lang="en-CA" sz="1612" b="1" dirty="0" err="1" smtClean="0">
                <a:solidFill>
                  <a:srgbClr val="FFFFFF"/>
                </a:solidFill>
                <a:latin typeface="Arial Bold"/>
                <a:cs typeface="Arial Bold"/>
              </a:rPr>
              <a:t>chemistry</a:t>
            </a:r>
            <a:r>
              <a:rPr lang="en-CA" sz="1612" b="1" dirty="0" smtClean="0">
                <a:solidFill>
                  <a:srgbClr val="FFFFFF"/>
                </a:solidFill>
                <a:latin typeface="Arial Bold"/>
                <a:cs typeface="Arial Bold"/>
              </a:rPr>
              <a:t> = </a:t>
            </a:r>
            <a:r>
              <a:rPr lang="en-CA" sz="1612" b="1" dirty="0" smtClean="0">
                <a:solidFill>
                  <a:srgbClr val="FF0000"/>
                </a:solidFill>
                <a:latin typeface="Arial Bold"/>
                <a:cs typeface="Arial Bold"/>
              </a:rPr>
              <a:t>cells</a:t>
            </a:r>
          </a:p>
          <a:p>
            <a:pPr>
              <a:lnSpc>
                <a:spcPts val="1840"/>
              </a:lnSpc>
            </a:pPr>
            <a:endParaRPr lang="en-CA" sz="1595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78000" y="6248400"/>
            <a:ext cx="82804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2" smtClean="0">
                <a:solidFill>
                  <a:srgbClr val="FFFFFF"/>
                </a:solidFill>
                <a:latin typeface="Arial Bold Italic"/>
                <a:cs typeface="Arial Bold Italic"/>
              </a:rPr>
              <a:t>= cells isolated from tissues, cells in culture</a:t>
            </a:r>
          </a:p>
          <a:p>
            <a:pPr>
              <a:lnSpc>
                <a:spcPts val="184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18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2628900" y="596900"/>
            <a:ext cx="7429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CC00"/>
                </a:solidFill>
                <a:latin typeface="Times New Roman"/>
                <a:cs typeface="Times New Roman"/>
              </a:rPr>
              <a:t>Immunocytochemistry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7400" y="1600200"/>
            <a:ext cx="9271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3399FF"/>
                </a:solidFill>
                <a:latin typeface="Arial"/>
                <a:cs typeface="Arial"/>
              </a:rPr>
              <a:t>Peroxidase method: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87400" y="2044700"/>
            <a:ext cx="92710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">
              <a:lnSpc>
                <a:spcPts val="24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In  this  method  the  enzyme  most  often  coupled  to  the  anti-IgG  is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peroxidase, which is reacted with 3’ , 3’ diaminobenzidine (DAB) in the</a:t>
            </a:r>
            <a:r>
              <a:rPr lang="en-CA" sz="197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78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presence of H</a:t>
            </a:r>
            <a:r>
              <a:rPr lang="en-CA" sz="1302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CA" sz="1302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. This reaction gives an electron-dense deposit that can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be detected with light microscope.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92" y="2957506"/>
            <a:ext cx="3875082" cy="1595967"/>
          </a:xfrm>
        </p:spPr>
        <p:txBody>
          <a:bodyPr/>
          <a:lstStyle/>
          <a:p>
            <a:r>
              <a:rPr lang="en-US" dirty="0" smtClean="0"/>
              <a:t>Preferred book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979" t="24892" r="32926" b="4192"/>
          <a:stretch>
            <a:fillRect/>
          </a:stretch>
        </p:blipFill>
        <p:spPr bwMode="auto">
          <a:xfrm>
            <a:off x="4386258" y="-1"/>
            <a:ext cx="5672142" cy="777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628900" y="609600"/>
            <a:ext cx="7429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CC00"/>
                </a:solidFill>
                <a:latin typeface="Times New Roman"/>
                <a:cs typeface="Times New Roman"/>
              </a:rPr>
              <a:t>Immunocytochemistry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870200"/>
            <a:ext cx="9055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12" b="1" smtClean="0">
                <a:solidFill>
                  <a:srgbClr val="FFFFFF"/>
                </a:solidFill>
                <a:latin typeface="Arial Bold"/>
                <a:cs typeface="Arial Bold"/>
              </a:rPr>
              <a:t>Fix cell &amp; Permeabilize</a:t>
            </a:r>
          </a:p>
          <a:p>
            <a:pPr>
              <a:lnSpc>
                <a:spcPts val="184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65500" y="4394200"/>
            <a:ext cx="66929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12" b="1" smtClean="0">
                <a:solidFill>
                  <a:srgbClr val="FFFFFF"/>
                </a:solidFill>
                <a:latin typeface="Arial Bold"/>
                <a:cs typeface="Arial Bold"/>
              </a:rPr>
              <a:t>Expose to primary antibodies</a:t>
            </a:r>
          </a:p>
          <a:p>
            <a:pPr>
              <a:lnSpc>
                <a:spcPts val="184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32500" y="5765800"/>
            <a:ext cx="40259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12" b="1" smtClean="0">
                <a:solidFill>
                  <a:srgbClr val="FFFFFF"/>
                </a:solidFill>
                <a:latin typeface="Arial Bold"/>
                <a:cs typeface="Arial Bold"/>
              </a:rPr>
              <a:t>Secondary antibodies carrying tag</a:t>
            </a:r>
          </a:p>
          <a:p>
            <a:pPr>
              <a:lnSpc>
                <a:spcPts val="184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628900" y="596900"/>
            <a:ext cx="7429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CC00"/>
                </a:solidFill>
                <a:latin typeface="Times New Roman"/>
                <a:cs typeface="Times New Roman"/>
              </a:rPr>
              <a:t>Immunocytochemistry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590800" y="5829300"/>
            <a:ext cx="74676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UV illumination - immunofluorescence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21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628900" y="596900"/>
            <a:ext cx="7429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CC00"/>
                </a:solidFill>
                <a:latin typeface="Times New Roman"/>
                <a:cs typeface="Times New Roman"/>
              </a:rPr>
              <a:t>Immunocytochemistry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22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628900" y="596900"/>
            <a:ext cx="7429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CC00"/>
                </a:solidFill>
                <a:latin typeface="Times New Roman"/>
                <a:cs typeface="Times New Roman"/>
              </a:rPr>
              <a:t>Immunocytochemistry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0900" y="1600200"/>
            <a:ext cx="9207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Immunocytology vs immunohistology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4100" y="2197100"/>
            <a:ext cx="90043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61">
              <a:lnSpc>
                <a:spcPts val="24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Cells (better resolution by cytology) versus tissues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(better expression context in tissues)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35300" y="6146800"/>
            <a:ext cx="7023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Resolution of cellular component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23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628900" y="596900"/>
            <a:ext cx="7429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CC00"/>
                </a:solidFill>
                <a:latin typeface="Times New Roman"/>
                <a:cs typeface="Times New Roman"/>
              </a:rPr>
              <a:t>Immunocytochemistry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24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3060700" y="635000"/>
            <a:ext cx="69977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CC00"/>
                </a:solidFill>
                <a:latin typeface="Arial"/>
                <a:cs typeface="Arial"/>
              </a:rPr>
              <a:t>Immunohistology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7400" y="1549400"/>
            <a:ext cx="9271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3399FF"/>
                </a:solidFill>
                <a:latin typeface="Arial"/>
                <a:cs typeface="Arial"/>
              </a:rPr>
              <a:t>Common problems in immunohistology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87400" y="2057400"/>
            <a:ext cx="9271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0000"/>
                </a:solidFill>
                <a:latin typeface="Wingdings"/>
                <a:cs typeface="Wingdings"/>
              </a:rPr>
              <a:t></a:t>
            </a: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 Antibodies do not work as describes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7400" y="2387600"/>
            <a:ext cx="92710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40194">
              <a:lnSpc>
                <a:spcPts val="36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- Use reputable sources, complain to supplier, test them yourself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0000"/>
                </a:solidFill>
                <a:latin typeface="Wingdings"/>
                <a:cs typeface="Wingdings"/>
              </a:rPr>
              <a:t></a:t>
            </a: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 Antibodies do not react with formalin-fixed section</a:t>
            </a:r>
          </a:p>
          <a:p>
            <a:pPr>
              <a:lnSpc>
                <a:spcPts val="36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0" y="3302000"/>
            <a:ext cx="91313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-Try frozen section, different fixatives, antigen retrieval methods;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stronger antibody?  polyclonal antibody</a:t>
            </a:r>
          </a:p>
          <a:p>
            <a:pPr>
              <a:lnSpc>
                <a:spcPts val="36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87400" y="4343400"/>
            <a:ext cx="9271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0000"/>
                </a:solidFill>
                <a:latin typeface="Wingdings"/>
                <a:cs typeface="Wingdings"/>
              </a:rPr>
              <a:t></a:t>
            </a: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 High background on mouse tissues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27100" y="4800600"/>
            <a:ext cx="91313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-Try blocking strategies, direct labeling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25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790700" y="1968500"/>
            <a:ext cx="8267700" cy="2590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265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Mammalian cell culture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Cell identification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Cell quantification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Histology</a:t>
            </a:r>
          </a:p>
          <a:p>
            <a:pPr>
              <a:lnSpc>
                <a:spcPts val="5265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90700" y="4635500"/>
            <a:ext cx="8267700" cy="1244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Immunohistology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Microscopy &amp; SEM</a:t>
            </a:r>
          </a:p>
          <a:p>
            <a:pPr>
              <a:lnSpc>
                <a:spcPts val="5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26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768600" y="622300"/>
            <a:ext cx="72898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CC00"/>
                </a:solidFill>
                <a:latin typeface="Times New Roman"/>
                <a:cs typeface="Times New Roman"/>
              </a:rPr>
              <a:t>Microscopy &amp; SEM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4700" y="1866900"/>
            <a:ext cx="92837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The observation of biological structure is made difficult by the fact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that cell are in general, very small and transparent to visible light and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thus are not visible to the unaided eye.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4700" y="3403600"/>
            <a:ext cx="9283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Light microscopy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4700" y="3860800"/>
            <a:ext cx="9283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Fluorescence microscopy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4700" y="4318000"/>
            <a:ext cx="9283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Scanning electron microscopy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27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3009900" y="647700"/>
            <a:ext cx="7048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CC00"/>
                </a:solidFill>
                <a:latin typeface="Times New Roman"/>
                <a:cs typeface="Times New Roman"/>
              </a:rPr>
              <a:t>Microscopy &amp; SEM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4700" y="1498600"/>
            <a:ext cx="92837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5">
              <a:lnSpc>
                <a:spcPts val="24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In light microscopy resolving power depends upon the wave length ( λ )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and the numerical aperture ( NA ) of objective lens.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74700" y="2260600"/>
            <a:ext cx="92837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The limit of resolution, defined as the minimum distance between two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points that allows for their discrimination as two separate point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4700" y="3721100"/>
            <a:ext cx="25654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Limit of resolution =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327400" y="3721100"/>
            <a:ext cx="10033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0.61 λ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3429000" y="4064000"/>
            <a:ext cx="66294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74700" y="4953000"/>
            <a:ext cx="9283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With white light, the resolving power is about 250 nm (0.25 µm)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63600" y="6629400"/>
            <a:ext cx="9194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CC0000"/>
                </a:solidFill>
                <a:latin typeface="Arial Italic"/>
                <a:cs typeface="Arial Italic"/>
              </a:rPr>
              <a:t>The higher the resolving power ,the smaller the limit of resolution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28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009900" y="647700"/>
            <a:ext cx="7048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CC00"/>
                </a:solidFill>
                <a:latin typeface="Times New Roman"/>
                <a:cs typeface="Times New Roman"/>
              </a:rPr>
              <a:t>Microscopy &amp; SEM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87500" y="5308600"/>
            <a:ext cx="25146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12" b="1" smtClean="0">
                <a:solidFill>
                  <a:srgbClr val="FFFFFF"/>
                </a:solidFill>
                <a:latin typeface="Arial Bold"/>
                <a:cs typeface="Arial Bold"/>
              </a:rPr>
              <a:t>Light Microscope</a:t>
            </a:r>
          </a:p>
          <a:p>
            <a:pPr>
              <a:lnSpc>
                <a:spcPts val="253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5168900" y="5321300"/>
            <a:ext cx="38227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12" b="1" smtClean="0">
                <a:solidFill>
                  <a:srgbClr val="FFFFFF"/>
                </a:solidFill>
                <a:latin typeface="Arial Bold"/>
                <a:cs typeface="Arial Bold"/>
              </a:rPr>
              <a:t>Bright field of human ileum</a:t>
            </a:r>
          </a:p>
          <a:p>
            <a:pPr>
              <a:lnSpc>
                <a:spcPts val="253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29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975100" y="673100"/>
            <a:ext cx="60833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dirty="0" smtClean="0">
                <a:solidFill>
                  <a:srgbClr val="FFDC00"/>
                </a:solidFill>
                <a:latin typeface="Times New Roman"/>
                <a:cs typeface="Times New Roman"/>
              </a:rPr>
              <a:t>Content</a:t>
            </a:r>
          </a:p>
          <a:p>
            <a:pPr>
              <a:lnSpc>
                <a:spcPts val="4140"/>
              </a:lnSpc>
            </a:pPr>
            <a:endParaRPr lang="en-CA" sz="3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90700" y="1460500"/>
            <a:ext cx="8267700" cy="2590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CA" sz="2007" b="1" dirty="0" smtClean="0">
                <a:solidFill>
                  <a:srgbClr val="FFFFFF"/>
                </a:solidFill>
                <a:latin typeface="Arial Bold"/>
                <a:cs typeface="Arial Bold"/>
              </a:rPr>
              <a:t>Mammalian cell culture</a:t>
            </a:r>
            <a:r>
              <a:rPr lang="en-CA" sz="19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dirty="0" smtClean="0">
                <a:solidFill>
                  <a:srgbClr val="FFFFFF"/>
                </a:solidFill>
                <a:latin typeface="Arial Bold"/>
                <a:cs typeface="Arial Bold"/>
              </a:rPr>
              <a:t>Cell identification</a:t>
            </a:r>
            <a:r>
              <a:rPr lang="en-CA" sz="19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dirty="0" smtClean="0">
                <a:solidFill>
                  <a:srgbClr val="FFFFFF"/>
                </a:solidFill>
                <a:latin typeface="Arial Bold"/>
                <a:cs typeface="Arial Bold"/>
              </a:rPr>
              <a:t>Cell quantification</a:t>
            </a:r>
            <a:r>
              <a:rPr lang="en-CA" sz="1997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dirty="0" smtClean="0">
                <a:solidFill>
                  <a:srgbClr val="FFFFFF"/>
                </a:solidFill>
                <a:latin typeface="Arial Bold"/>
                <a:cs typeface="Arial Bold"/>
              </a:rPr>
              <a:t>Histology</a:t>
            </a:r>
          </a:p>
          <a:p>
            <a:pPr>
              <a:lnSpc>
                <a:spcPts val="5300"/>
              </a:lnSpc>
            </a:pPr>
            <a:endParaRPr lang="en-CA" sz="199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90700" y="4140200"/>
            <a:ext cx="8267700" cy="1244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Immunohistology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Microscopy &amp; SEM</a:t>
            </a:r>
          </a:p>
          <a:p>
            <a:pPr>
              <a:lnSpc>
                <a:spcPts val="5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423400" y="7124700"/>
            <a:ext cx="635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3009900" y="647700"/>
            <a:ext cx="7048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CC00"/>
                </a:solidFill>
                <a:latin typeface="Times New Roman"/>
                <a:cs typeface="Times New Roman"/>
              </a:rPr>
              <a:t>Microscopy &amp; SEM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8800" y="1397000"/>
            <a:ext cx="94996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1. Energy is absorbed by the atom which becomes excited.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8800" y="1701800"/>
            <a:ext cx="94996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2. The electron jumps to a higher energy level.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8800" y="1993900"/>
            <a:ext cx="94996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3. Soon, the electron drops back to the ground state, emitting a photon (or a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packet of light) - the atom is fluorescing.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18100" y="5994400"/>
            <a:ext cx="49403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8" b="1" smtClean="0">
                <a:solidFill>
                  <a:srgbClr val="FFFFFF"/>
                </a:solidFill>
                <a:latin typeface="Arial Bold"/>
                <a:cs typeface="Arial Bold"/>
              </a:rPr>
              <a:t>Immunofluorescence staining of epithelium</a:t>
            </a:r>
          </a:p>
          <a:p>
            <a:pPr>
              <a:lnSpc>
                <a:spcPts val="1610"/>
              </a:lnSpc>
            </a:pPr>
            <a:endParaRPr lang="en-CA" sz="13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74800" y="6197600"/>
            <a:ext cx="24384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8" b="1" smtClean="0">
                <a:solidFill>
                  <a:srgbClr val="FFFFFF"/>
                </a:solidFill>
                <a:latin typeface="Arial Bold"/>
                <a:cs typeface="Arial Bold"/>
              </a:rPr>
              <a:t>Fluorescence microscope</a:t>
            </a:r>
          </a:p>
          <a:p>
            <a:pPr>
              <a:lnSpc>
                <a:spcPts val="161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5880100" y="6184900"/>
            <a:ext cx="5461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8" b="1" smtClean="0">
                <a:solidFill>
                  <a:srgbClr val="FFFFFF"/>
                </a:solidFill>
                <a:latin typeface="Arial Bold"/>
                <a:cs typeface="Arial Bold"/>
              </a:rPr>
              <a:t>cell</a:t>
            </a:r>
          </a:p>
          <a:p>
            <a:pPr>
              <a:lnSpc>
                <a:spcPts val="161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6273800" y="6184900"/>
            <a:ext cx="20320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8" b="1" smtClean="0">
                <a:solidFill>
                  <a:srgbClr val="FFFFFF"/>
                </a:solidFill>
                <a:latin typeface="Arial Bold"/>
                <a:cs typeface="Arial Bold"/>
              </a:rPr>
              <a:t>(Hep-2) mitochondria</a:t>
            </a:r>
          </a:p>
          <a:p>
            <a:pPr>
              <a:lnSpc>
                <a:spcPts val="161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30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3009900" y="647700"/>
            <a:ext cx="7048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CC00"/>
                </a:solidFill>
                <a:latin typeface="Times New Roman"/>
                <a:cs typeface="Times New Roman"/>
              </a:rPr>
              <a:t>Microscopy &amp; SEM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49300" y="1422400"/>
            <a:ext cx="93091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Scanning electron microscopy (SEM) helps in studying the surface view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of the specimen employing secondary electron emission that is ejected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after the primary electron beam has interacted with the surface of a thick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specimen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30300" y="5918200"/>
            <a:ext cx="3886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12" b="1" smtClean="0">
                <a:solidFill>
                  <a:srgbClr val="FFFFFF"/>
                </a:solidFill>
                <a:latin typeface="Arial Bold"/>
                <a:cs typeface="Arial Bold"/>
              </a:rPr>
              <a:t>Scanning electron microscope (SEM)</a:t>
            </a:r>
          </a:p>
          <a:p>
            <a:pPr>
              <a:lnSpc>
                <a:spcPts val="184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6184900" y="5918200"/>
            <a:ext cx="19558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12" b="1" smtClean="0">
                <a:solidFill>
                  <a:srgbClr val="FFFFFF"/>
                </a:solidFill>
                <a:latin typeface="Arial Bold"/>
                <a:cs typeface="Arial Bold"/>
              </a:rPr>
              <a:t>Polymer Scaffold</a:t>
            </a:r>
          </a:p>
          <a:p>
            <a:pPr>
              <a:lnSpc>
                <a:spcPts val="184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9347200" y="7124700"/>
            <a:ext cx="711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31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7800" y="1905000"/>
            <a:ext cx="2050048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 dirty="0" smtClean="0">
                <a:latin typeface="Arial"/>
                <a:cs typeface="Arial"/>
              </a:rPr>
              <a:t>Thank You!</a:t>
            </a:r>
          </a:p>
          <a:p>
            <a:pPr>
              <a:lnSpc>
                <a:spcPts val="3680"/>
              </a:lnSpc>
            </a:pPr>
            <a:endParaRPr lang="en-CA" sz="31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rcRect l="7386" t="8639" r="11647" b="14154"/>
          <a:stretch>
            <a:fillRect/>
          </a:stretch>
        </p:blipFill>
        <p:spPr>
          <a:xfrm>
            <a:off x="885796" y="0"/>
            <a:ext cx="8143932" cy="600079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120900" y="736600"/>
            <a:ext cx="7937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 smtClean="0">
                <a:solidFill>
                  <a:srgbClr val="FFDC00"/>
                </a:solidFill>
                <a:latin typeface="Arial Bold"/>
                <a:cs typeface="Arial Bold"/>
              </a:rPr>
              <a:t>Mammalian cell culture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423400" y="7124700"/>
            <a:ext cx="635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300" y="6018074"/>
            <a:ext cx="54897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b="1" dirty="0" smtClean="0"/>
              <a:t>Important components in  Cell culture Lab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incubator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Freezer (20-80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Phase-contrast Microscopy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Laminar Air Flow (BSL 2-3, depending on the sample)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Cryotank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628900" y="647700"/>
            <a:ext cx="7429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DC00"/>
                </a:solidFill>
                <a:latin typeface="Times New Roman"/>
                <a:cs typeface="Times New Roman"/>
              </a:rPr>
              <a:t>Mammalian cell culture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701800"/>
            <a:ext cx="9055100" cy="195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65"/>
              </a:lnSpc>
            </a:pPr>
            <a:r>
              <a:rPr lang="en-CA" sz="1800" smtClean="0">
                <a:solidFill>
                  <a:srgbClr val="FF0000"/>
                </a:solidFill>
                <a:latin typeface="Wingdings"/>
                <a:cs typeface="Wingdings"/>
              </a:rPr>
              <a:t></a:t>
            </a: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 Types of cells grown in culture</a:t>
            </a:r>
            <a:r>
              <a:rPr lang="en-CA" sz="199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FF0000"/>
                </a:solidFill>
                <a:latin typeface="Wingdings"/>
                <a:cs typeface="Wingdings"/>
              </a:rPr>
              <a:t></a:t>
            </a: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 Work area and equipment</a:t>
            </a:r>
            <a:r>
              <a:rPr lang="en-CA" sz="199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1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FF0000"/>
                </a:solidFill>
                <a:latin typeface="Wingdings"/>
                <a:cs typeface="Wingdings"/>
              </a:rPr>
              <a:t></a:t>
            </a: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 Cell Preservation and storage</a:t>
            </a:r>
            <a:r>
              <a:rPr lang="en-CA" sz="198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86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FF0000"/>
                </a:solidFill>
                <a:latin typeface="Wingdings"/>
                <a:cs typeface="Wingdings"/>
              </a:rPr>
              <a:t></a:t>
            </a: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 Cell Maintenance</a:t>
            </a:r>
          </a:p>
          <a:p>
            <a:pPr>
              <a:lnSpc>
                <a:spcPts val="3865"/>
              </a:lnSpc>
            </a:pPr>
            <a:endParaRPr lang="en-CA" sz="198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3657600"/>
            <a:ext cx="90551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1800" smtClean="0">
                <a:solidFill>
                  <a:srgbClr val="FF0000"/>
                </a:solidFill>
                <a:latin typeface="Wingdings"/>
                <a:cs typeface="Wingdings"/>
              </a:rPr>
              <a:t></a:t>
            </a: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 Safety considerations</a:t>
            </a:r>
            <a:r>
              <a:rPr lang="en-CA" sz="198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89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FF0000"/>
                </a:solidFill>
                <a:latin typeface="Wingdings"/>
                <a:cs typeface="Wingdings"/>
              </a:rPr>
              <a:t></a:t>
            </a:r>
            <a:r>
              <a:rPr lang="en-CA" sz="1997" smtClean="0">
                <a:solidFill>
                  <a:srgbClr val="FFFFFF"/>
                </a:solidFill>
                <a:latin typeface="Arial"/>
                <a:cs typeface="Arial"/>
              </a:rPr>
              <a:t> Tissue culture methods</a:t>
            </a:r>
          </a:p>
          <a:p>
            <a:pPr>
              <a:lnSpc>
                <a:spcPts val="3800"/>
              </a:lnSpc>
            </a:pPr>
            <a:endParaRPr lang="en-CA" sz="198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806700" y="6680200"/>
            <a:ext cx="7251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smtClean="0">
                <a:solidFill>
                  <a:srgbClr val="FF0000"/>
                </a:solidFill>
                <a:latin typeface="Arial Italic"/>
                <a:cs typeface="Arial Italic"/>
              </a:rPr>
              <a:t>Asepsis is the base of any cell culture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423400" y="7124700"/>
            <a:ext cx="635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552700" y="571500"/>
            <a:ext cx="75057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FF00"/>
                </a:solidFill>
                <a:latin typeface="Times New Roman"/>
                <a:cs typeface="Times New Roman"/>
              </a:rPr>
              <a:t>Mammalian cell culture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423400" y="7124700"/>
            <a:ext cx="635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975100" y="673100"/>
            <a:ext cx="60833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DC00"/>
                </a:solidFill>
                <a:latin typeface="Times New Roman"/>
                <a:cs typeface="Times New Roman"/>
              </a:rPr>
              <a:t>Content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90700" y="2133600"/>
            <a:ext cx="8267700" cy="2590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265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Mammalian cell culture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Cell identification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Cell quantification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Histology</a:t>
            </a:r>
          </a:p>
          <a:p>
            <a:pPr>
              <a:lnSpc>
                <a:spcPts val="5265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90700" y="4800600"/>
            <a:ext cx="8267700" cy="1244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Immunohistology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Microscopy &amp; SEM</a:t>
            </a:r>
          </a:p>
          <a:p>
            <a:pPr>
              <a:lnSpc>
                <a:spcPts val="5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423400" y="7124700"/>
            <a:ext cx="635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3060700" y="622300"/>
            <a:ext cx="69977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Cell identification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0900" y="1689100"/>
            <a:ext cx="9207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Gross Morphological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0900" y="3060700"/>
            <a:ext cx="9207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Molecular : RT- PCR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53000" y="3416300"/>
            <a:ext cx="25400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12" b="1" smtClean="0">
                <a:solidFill>
                  <a:srgbClr val="FFFFFF"/>
                </a:solidFill>
                <a:latin typeface="Arial Bold"/>
                <a:cs typeface="Arial Bold"/>
              </a:rPr>
              <a:t>OPN 146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27600" y="3644900"/>
            <a:ext cx="2565400" cy="13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08" b="1" smtClean="0">
                <a:solidFill>
                  <a:srgbClr val="FFFFFF"/>
                </a:solidFill>
                <a:latin typeface="Arial Bold"/>
                <a:cs typeface="Arial Bold"/>
              </a:rPr>
              <a:t>(Osteopontin)</a:t>
            </a:r>
          </a:p>
          <a:p>
            <a:pPr>
              <a:lnSpc>
                <a:spcPts val="920"/>
              </a:lnSpc>
            </a:pPr>
            <a:endParaRPr lang="en-CA" sz="7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900" y="4432300"/>
            <a:ext cx="66421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Cellular : IF, FACS, Lentivirus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58100" y="3441700"/>
            <a:ext cx="22987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12" b="1" smtClean="0">
                <a:solidFill>
                  <a:srgbClr val="FFFFFF"/>
                </a:solidFill>
                <a:latin typeface="Arial Bold"/>
                <a:cs typeface="Arial Bold"/>
              </a:rPr>
              <a:t>PPAR</a:t>
            </a:r>
            <a:r>
              <a:rPr lang="en-CA" sz="1002" smtClean="0">
                <a:solidFill>
                  <a:srgbClr val="FFFFFF"/>
                </a:solidFill>
                <a:latin typeface="Times New Roman"/>
                <a:cs typeface="Times New Roman"/>
              </a:rPr>
              <a:t>γ</a:t>
            </a:r>
            <a:r>
              <a:rPr lang="en-CA" sz="1012" b="1" smtClean="0">
                <a:solidFill>
                  <a:srgbClr val="FFFFFF"/>
                </a:solidFill>
                <a:latin typeface="Arial Bold"/>
                <a:cs typeface="Arial Bold"/>
              </a:rPr>
              <a:t>2 372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94600" y="3581400"/>
            <a:ext cx="23622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08" b="1" smtClean="0">
                <a:solidFill>
                  <a:srgbClr val="FFFFFF"/>
                </a:solidFill>
                <a:latin typeface="Arial Bold"/>
                <a:cs typeface="Arial Bold"/>
              </a:rPr>
              <a:t>(Peroxisome proliferator</a:t>
            </a:r>
            <a:r>
              <a:rPr lang="en-CA" sz="79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798" smtClean="0">
                <a:solidFill>
                  <a:srgbClr val="000000"/>
                </a:solidFill>
                <a:latin typeface="Times New Roman"/>
              </a:rPr>
            </a:br>
            <a:r>
              <a:rPr lang="en-CA" sz="808" b="1" smtClean="0">
                <a:solidFill>
                  <a:srgbClr val="FFFFFF"/>
                </a:solidFill>
                <a:latin typeface="Arial Bold"/>
                <a:cs typeface="Arial Bold"/>
              </a:rPr>
              <a:t>activated receptor)</a:t>
            </a:r>
          </a:p>
          <a:p>
            <a:pPr>
              <a:lnSpc>
                <a:spcPts val="915"/>
              </a:lnSpc>
            </a:pPr>
            <a:endParaRPr lang="en-CA" sz="79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423400" y="7124700"/>
            <a:ext cx="635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358" y="5172084"/>
            <a:ext cx="38498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IF:  </a:t>
            </a:r>
            <a:r>
              <a:rPr lang="en-US" dirty="0" err="1" smtClean="0">
                <a:solidFill>
                  <a:schemeClr val="bg1"/>
                </a:solidFill>
              </a:rPr>
              <a:t>Immunofluorescence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FACS: fluorescence activated cell </a:t>
            </a:r>
            <a:r>
              <a:rPr lang="en-US" dirty="0" smtClean="0">
                <a:solidFill>
                  <a:schemeClr val="bg1"/>
                </a:solidFill>
              </a:rPr>
              <a:t>sorter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975100" y="673100"/>
            <a:ext cx="60833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00" smtClean="0">
                <a:solidFill>
                  <a:srgbClr val="FFDC00"/>
                </a:solidFill>
                <a:latin typeface="Times New Roman"/>
                <a:cs typeface="Times New Roman"/>
              </a:rPr>
              <a:t>Content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90700" y="2133600"/>
            <a:ext cx="8267700" cy="2590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265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Mammalian cell culture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Cell identification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Cell quantification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Histology</a:t>
            </a:r>
          </a:p>
          <a:p>
            <a:pPr>
              <a:lnSpc>
                <a:spcPts val="5265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90700" y="4800600"/>
            <a:ext cx="8267700" cy="1244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Immunohistology</a:t>
            </a:r>
            <a:r>
              <a:rPr lang="en-CA" sz="199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7" smtClean="0">
                <a:solidFill>
                  <a:srgbClr val="000000"/>
                </a:solidFill>
                <a:latin typeface="Times New Roman"/>
              </a:rPr>
            </a:br>
            <a:r>
              <a:rPr lang="en-CA" sz="2007" b="1" smtClean="0">
                <a:solidFill>
                  <a:srgbClr val="FFFFFF"/>
                </a:solidFill>
                <a:latin typeface="Arial Bold"/>
                <a:cs typeface="Arial Bold"/>
              </a:rPr>
              <a:t>Microscopy &amp; SEM</a:t>
            </a:r>
          </a:p>
          <a:p>
            <a:pPr>
              <a:lnSpc>
                <a:spcPts val="5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423400" y="7124700"/>
            <a:ext cx="635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2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  <a:p>
            <a:pPr>
              <a:lnSpc>
                <a:spcPts val="1150"/>
              </a:lnSpc>
            </a:pPr>
            <a:endParaRPr lang="en-CA" sz="10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657</Words>
  <Application>Microsoft Office PowerPoint</Application>
  <PresentationFormat>Custom</PresentationFormat>
  <Paragraphs>162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Preferred book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Investintech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A2E_Engine</dc:creator>
  <cp:lastModifiedBy>resistant</cp:lastModifiedBy>
  <cp:revision>2</cp:revision>
  <dcterms:created xsi:type="dcterms:W3CDTF">2011-08-12T23:34:31Z</dcterms:created>
  <dcterms:modified xsi:type="dcterms:W3CDTF">2011-08-19T06:22:24Z</dcterms:modified>
</cp:coreProperties>
</file>